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Nunito Semi Bold"/>
      <p:regular r:id="rId20"/>
    </p:embeddedFont>
    <p:embeddedFont>
      <p:font typeface="Nunito Semi Bold"/>
      <p:regular r:id="rId21"/>
    </p:embeddedFont>
    <p:embeddedFont>
      <p:font typeface="Nunito Semi Bold"/>
      <p:regular r:id="rId22"/>
    </p:embeddedFont>
    <p:embeddedFont>
      <p:font typeface="Nunito Semi Bold"/>
      <p:regular r:id="rId23"/>
    </p:embeddedFont>
    <p:embeddedFont>
      <p:font typeface="Nunito Semi Bold"/>
      <p:regular r:id="rId24"/>
    </p:embeddedFont>
    <p:embeddedFont>
      <p:font typeface="Nunito Semi Bold"/>
      <p:regular r:id="rId25"/>
    </p:embeddedFont>
    <p:embeddedFont>
      <p:font typeface="Nunito Semi Bold"/>
      <p:regular r:id="rId26"/>
    </p:embeddedFont>
    <p:embeddedFont>
      <p:font typeface="Nunito Semi Bold"/>
      <p:regular r:id="rId27"/>
    </p:embeddedFont>
    <p:embeddedFont>
      <p:font typeface="PT Sans"/>
      <p:regular r:id="rId28"/>
    </p:embeddedFont>
    <p:embeddedFont>
      <p:font typeface="PT Sans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Relationship Id="rId26" Type="http://schemas.openxmlformats.org/officeDocument/2006/relationships/font" Target="fonts/font7.fntdata"/><Relationship Id="rId27" Type="http://schemas.openxmlformats.org/officeDocument/2006/relationships/font" Target="fonts/font8.fntdata"/><Relationship Id="rId28" Type="http://schemas.openxmlformats.org/officeDocument/2006/relationships/font" Target="fonts/font9.fntdata"/><Relationship Id="rId29" Type="http://schemas.openxmlformats.org/officeDocument/2006/relationships/font" Target="fonts/font10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1-1.png>
</file>

<file path=ppt/media/image-12-1.png>
</file>

<file path=ppt/media/image-5-1.png>
</file>

<file path=ppt/media/image-5-2.png>
</file>

<file path=ppt/media/image-6-1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geeksforgeeks.org/problems/n-queen-problem0315/1" TargetMode="External"/><Relationship Id="rId2" Type="http://schemas.openxmlformats.org/officeDocument/2006/relationships/hyperlink" Target="https://stackoverflow.com/questions/19078635/optimizing-n-queen-with-openmp" TargetMode="External"/><Relationship Id="rId3" Type="http://schemas.openxmlformats.org/officeDocument/2006/relationships/hyperlink" Target="https://github.com/dwave-examples/n-queens" TargetMode="External"/><Relationship Id="rId4" Type="http://schemas.openxmlformats.org/officeDocument/2006/relationships/slideLayout" Target="../slideLayouts/slideLayout14.xml"/><Relationship Id="rId5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32378" y="1152168"/>
            <a:ext cx="12765524" cy="5925264"/>
          </a:xfrm>
          <a:prstGeom prst="roundRect">
            <a:avLst>
              <a:gd name="adj" fmla="val 10000"/>
            </a:avLst>
          </a:prstGeom>
          <a:solidFill>
            <a:srgbClr val="00002E">
              <a:alpha val="75000"/>
            </a:srgbClr>
          </a:solidFill>
          <a:ln w="60960">
            <a:solidFill>
              <a:srgbClr val="E6E6E6">
                <a:alpha val="25000"/>
              </a:srgbClr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081" y="1152168"/>
            <a:ext cx="6382703" cy="592526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96415" y="3022044"/>
            <a:ext cx="4647248" cy="580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5CC97B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 Queen Problem</a:t>
            </a:r>
            <a:endParaRPr lang="en-US" sz="3650" dirty="0"/>
          </a:p>
        </p:txBody>
      </p:sp>
      <p:sp>
        <p:nvSpPr>
          <p:cNvPr id="5" name="Text 2"/>
          <p:cNvSpPr/>
          <p:nvPr/>
        </p:nvSpPr>
        <p:spPr>
          <a:xfrm>
            <a:off x="2191345" y="3849648"/>
            <a:ext cx="425969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Font typeface="+mj-lt"/>
              <a:buAutoNum type="arabicPeriod" startAt="1"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NarseGowda B M [221IT046]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2191345" y="4331018"/>
            <a:ext cx="425969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Font typeface="+mj-lt"/>
              <a:buAutoNum type="arabicPeriod" startAt="2"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Sagar Athani [221IT058]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2191345" y="4812387"/>
            <a:ext cx="425969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Font typeface="+mj-lt"/>
              <a:buAutoNum type="arabicPeriod" startAt="3"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Goutham Naik [221IT028]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398276" y="243840"/>
            <a:ext cx="9833848" cy="7789545"/>
          </a:xfrm>
          <a:prstGeom prst="roundRect">
            <a:avLst>
              <a:gd name="adj" fmla="val 5860"/>
            </a:avLst>
          </a:prstGeom>
          <a:solidFill>
            <a:srgbClr val="00002E">
              <a:alpha val="75000"/>
            </a:srgbClr>
          </a:solidFill>
          <a:ln w="4572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3063835" y="766763"/>
            <a:ext cx="4474964" cy="559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 Of Solution Vs N</a:t>
            </a:r>
            <a:endParaRPr lang="en-US" sz="35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3835" y="1706404"/>
            <a:ext cx="8502729" cy="528589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063835" y="7206258"/>
            <a:ext cx="8502729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836539" y="243840"/>
            <a:ext cx="10957203" cy="7769900"/>
          </a:xfrm>
          <a:prstGeom prst="roundRect">
            <a:avLst>
              <a:gd name="adj" fmla="val 6546"/>
            </a:avLst>
          </a:prstGeom>
          <a:solidFill>
            <a:srgbClr val="00002E">
              <a:alpha val="75000"/>
            </a:srgbClr>
          </a:solidFill>
          <a:ln w="4572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2578179" y="826532"/>
            <a:ext cx="8108394" cy="623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Methodology For Parallel Execution</a:t>
            </a:r>
            <a:endParaRPr lang="en-US" sz="3900" dirty="0"/>
          </a:p>
        </p:txBody>
      </p:sp>
      <p:sp>
        <p:nvSpPr>
          <p:cNvPr id="4" name="Text 2"/>
          <p:cNvSpPr/>
          <p:nvPr/>
        </p:nvSpPr>
        <p:spPr>
          <a:xfrm>
            <a:off x="2578179" y="1873568"/>
            <a:ext cx="9473922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1)</a:t>
            </a:r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A44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Row-based Parallel Task Execution</a:t>
            </a:r>
            <a:endParaRPr lang="en-US" sz="16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78179" y="2689384"/>
            <a:ext cx="5777270" cy="390656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78179" y="6834307"/>
            <a:ext cx="5777270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8880038" y="2641640"/>
            <a:ext cx="3179564" cy="2373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5CC97B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Parallel Exploration</a:t>
            </a:r>
            <a:pPr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</a:t>
            </a:r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Each thread independently places a queen in a different column of the first row and explores valid configurations in subsequent rows, dividing the problem into smaller, concurrent tasks.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8880038" y="5205889"/>
            <a:ext cx="3179564" cy="2034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5CC97B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Improved Efficiency:</a:t>
            </a:r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Parallel threads explore multiple queen placements simultaneously, significantly reducing search time, especially for larger N-Queens boards.</a:t>
            </a:r>
            <a:endParaRPr lang="en-US" sz="16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053239" y="243840"/>
            <a:ext cx="8523803" cy="7813238"/>
          </a:xfrm>
          <a:prstGeom prst="roundRect">
            <a:avLst>
              <a:gd name="adj" fmla="val 5064"/>
            </a:avLst>
          </a:prstGeom>
          <a:solidFill>
            <a:srgbClr val="00002E">
              <a:alpha val="75000"/>
            </a:srgbClr>
          </a:solidFill>
          <a:ln w="3810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3630216" y="697111"/>
            <a:ext cx="6307455" cy="484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Methodology For Parallel Execution</a:t>
            </a:r>
            <a:endParaRPr lang="en-US" sz="3050" dirty="0"/>
          </a:p>
        </p:txBody>
      </p:sp>
      <p:sp>
        <p:nvSpPr>
          <p:cNvPr id="4" name="Text 2"/>
          <p:cNvSpPr/>
          <p:nvPr/>
        </p:nvSpPr>
        <p:spPr>
          <a:xfrm>
            <a:off x="3630216" y="1511618"/>
            <a:ext cx="7369850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2) </a:t>
            </a:r>
            <a:pPr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FFA44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Task Parallelism in Backtracking</a:t>
            </a:r>
            <a:endParaRPr lang="en-US" sz="12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30216" y="1960840"/>
            <a:ext cx="7369850" cy="519374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30216" y="7339965"/>
            <a:ext cx="7369850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endParaRPr lang="en-US" sz="12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32378" y="273963"/>
            <a:ext cx="12765524" cy="7681555"/>
          </a:xfrm>
          <a:prstGeom prst="roundRect">
            <a:avLst>
              <a:gd name="adj" fmla="val 7714"/>
            </a:avLst>
          </a:prstGeom>
          <a:solidFill>
            <a:srgbClr val="00002E">
              <a:alpha val="75000"/>
            </a:srgbClr>
          </a:solidFill>
          <a:ln w="6096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796415" y="952857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Reference </a:t>
            </a:r>
            <a:endParaRPr lang="en-US" sz="4550" dirty="0"/>
          </a:p>
        </p:txBody>
      </p:sp>
      <p:sp>
        <p:nvSpPr>
          <p:cNvPr id="4" name="Text 2"/>
          <p:cNvSpPr/>
          <p:nvPr/>
        </p:nvSpPr>
        <p:spPr>
          <a:xfrm>
            <a:off x="1796415" y="2172653"/>
            <a:ext cx="1103745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 Optimized MPI-based Approach for Solving the N-Queens Problem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796415" y="2845356"/>
            <a:ext cx="1103745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https://ieeexplore.ieee.org/document/6362958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796415" y="3518059"/>
            <a:ext cx="1103745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Parallel Programming: N-Queens Problem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on GeeksforGeeks: 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796415" y="4190762"/>
            <a:ext cx="1103745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u="sng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https://www.geeksforgeeks.org/problems/n-queen-problem0315/1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796415" y="4863465"/>
            <a:ext cx="1103745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Parallel N-Queens Problem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on Stack Overflow: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796415" y="5536168"/>
            <a:ext cx="1103745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pPr indent="0" marL="0">
              <a:lnSpc>
                <a:spcPts val="3100"/>
              </a:lnSpc>
              <a:buNone/>
            </a:pPr>
            <a:r>
              <a:rPr lang="en-US" sz="1900" u="sng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https://stackoverflow.com/questions/19078635/optimizing-n-queen-with-openmp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1796415" y="6208871"/>
            <a:ext cx="1103745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Parallel N-Queens Solver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on GitHub: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1796415" y="6881574"/>
            <a:ext cx="1103745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pPr indent="0" marL="0">
              <a:lnSpc>
                <a:spcPts val="3100"/>
              </a:lnSpc>
              <a:buNone/>
            </a:pPr>
            <a:r>
              <a:rPr lang="en-US" sz="1900" u="sng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https://github.com/dwave-examples/n-queens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32378" y="971788"/>
            <a:ext cx="12765524" cy="6286024"/>
          </a:xfrm>
          <a:prstGeom prst="roundRect">
            <a:avLst>
              <a:gd name="adj" fmla="val 9426"/>
            </a:avLst>
          </a:prstGeom>
          <a:solidFill>
            <a:srgbClr val="00002E">
              <a:alpha val="75000"/>
            </a:srgbClr>
          </a:solidFill>
          <a:ln w="6096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796415" y="1650683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 Statement</a:t>
            </a:r>
            <a:endParaRPr lang="en-US" sz="4550" dirty="0"/>
          </a:p>
        </p:txBody>
      </p:sp>
      <p:sp>
        <p:nvSpPr>
          <p:cNvPr id="4" name="Text 2"/>
          <p:cNvSpPr/>
          <p:nvPr/>
        </p:nvSpPr>
        <p:spPr>
          <a:xfrm>
            <a:off x="1796415" y="2747010"/>
            <a:ext cx="1103745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N Queen Problem is a classic constraint satisfaction problem in computer science. The goal is to place N queens on an N×N chessboard such that no two queens can attack each other. This means no two queens can be in the same row, column, or diagonal.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1796415" y="4487466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F2B42D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969532" y="4590931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5"/>
          <p:cNvSpPr/>
          <p:nvPr/>
        </p:nvSpPr>
        <p:spPr>
          <a:xfrm>
            <a:off x="2598658" y="4487466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Objective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2598658" y="4998720"/>
            <a:ext cx="459307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goal is to find all possible configurations of N queens on a chessboard where no two queens can attack each other.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7438549" y="4487466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0002E"/>
          </a:solidFill>
          <a:ln w="30480">
            <a:solidFill>
              <a:srgbClr val="D7425E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11666" y="4590931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9"/>
          <p:cNvSpPr/>
          <p:nvPr/>
        </p:nvSpPr>
        <p:spPr>
          <a:xfrm>
            <a:off x="8240792" y="4487466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Constraints</a:t>
            </a:r>
            <a:endParaRPr lang="en-US" sz="2250" dirty="0"/>
          </a:p>
        </p:txBody>
      </p:sp>
      <p:sp>
        <p:nvSpPr>
          <p:cNvPr id="12" name="Text 10"/>
          <p:cNvSpPr/>
          <p:nvPr/>
        </p:nvSpPr>
        <p:spPr>
          <a:xfrm>
            <a:off x="8240792" y="4998720"/>
            <a:ext cx="459307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placement of each queen must adhere to the rules of chess, ensuring no two queens occupy the same row, column, or diagonal.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04900" y="243840"/>
            <a:ext cx="12420481" cy="7741920"/>
          </a:xfrm>
          <a:prstGeom prst="roundRect">
            <a:avLst>
              <a:gd name="adj" fmla="val 7447"/>
            </a:avLst>
          </a:prstGeom>
          <a:solidFill>
            <a:srgbClr val="00002E">
              <a:alpha val="75000"/>
            </a:srgbClr>
          </a:solidFill>
          <a:ln w="5334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945600" y="904399"/>
            <a:ext cx="5652016" cy="706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Literature Survey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1945600" y="2091214"/>
            <a:ext cx="10739080" cy="5233988"/>
          </a:xfrm>
          <a:prstGeom prst="roundRect">
            <a:avLst>
              <a:gd name="adj" fmla="val 688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953220" y="2098834"/>
            <a:ext cx="10723840" cy="10720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2193846" y="2250519"/>
            <a:ext cx="694373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year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3376136" y="2250519"/>
            <a:ext cx="1833682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key finding on the paper 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5697736" y="2250519"/>
            <a:ext cx="1965603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Techniques used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151257" y="2250519"/>
            <a:ext cx="1515189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parameters analysed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10154364" y="2250519"/>
            <a:ext cx="2282547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research gap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1953220" y="3170873"/>
            <a:ext cx="10723840" cy="414670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2193846" y="3322558"/>
            <a:ext cx="694373" cy="3843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2017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3376136" y="3322558"/>
            <a:ext cx="1833682" cy="1921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OpenMP with parallel loops, OpenMP with asynchronous tasks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5697736" y="3322558"/>
            <a:ext cx="1965603" cy="3843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Asynchronous tasks outperformed parallel loops in both speedup and execution time, with performance varying notably between compilers.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8151257" y="3322558"/>
            <a:ext cx="1515189" cy="1921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Execution time, speedup, and compiler differences (GCC, ICC, PGI)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10154364" y="3322558"/>
            <a:ext cx="2282547" cy="3459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reasons for compiler-based performance differences are unclear; future research could investigate other benchmarks or platforms.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42749" y="246578"/>
            <a:ext cx="12544782" cy="7736443"/>
          </a:xfrm>
          <a:prstGeom prst="roundRect">
            <a:avLst>
              <a:gd name="adj" fmla="val 7527"/>
            </a:avLst>
          </a:prstGeom>
          <a:solidFill>
            <a:srgbClr val="00002E">
              <a:alpha val="75000"/>
            </a:srgbClr>
          </a:solidFill>
          <a:ln w="5334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891903" y="913686"/>
            <a:ext cx="5708690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Literature Survey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1891903" y="2112407"/>
            <a:ext cx="10846475" cy="5203508"/>
          </a:xfrm>
          <a:prstGeom prst="roundRect">
            <a:avLst>
              <a:gd name="adj" fmla="val 699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899523" y="2120027"/>
            <a:ext cx="10831235" cy="10825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2142292" y="2273141"/>
            <a:ext cx="629960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Year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3264932" y="2273141"/>
            <a:ext cx="1417915" cy="776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key finding on the paper 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175528" y="2273141"/>
            <a:ext cx="2080736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Techniques used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748945" y="2273141"/>
            <a:ext cx="1830586" cy="776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parameters analysed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10072211" y="2273141"/>
            <a:ext cx="2416016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research gap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1899523" y="3202543"/>
            <a:ext cx="10831235" cy="34113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2142292" y="3355658"/>
            <a:ext cx="629960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2012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3264932" y="3355658"/>
            <a:ext cx="1417915" cy="2328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MPI-based recursive parallel algorithm for N-Queens problem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5175528" y="3355658"/>
            <a:ext cx="2080736" cy="2328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Optimized recursive parallel implementation significantly reduces computation time.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7748945" y="3355658"/>
            <a:ext cx="1830586" cy="3105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Feedback time (computation time) using different problem sizes (10, 11, 12, 13, etc.) and number of clients (up to 64)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10072211" y="3355658"/>
            <a:ext cx="2416016" cy="1940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Limited analysis on small problem sizes or excessive clients, indicating potential scalability issues.</a:t>
            </a:r>
            <a:endParaRPr lang="en-US" sz="1900" dirty="0"/>
          </a:p>
        </p:txBody>
      </p:sp>
      <p:sp>
        <p:nvSpPr>
          <p:cNvPr id="17" name="Shape 15"/>
          <p:cNvSpPr/>
          <p:nvPr/>
        </p:nvSpPr>
        <p:spPr>
          <a:xfrm>
            <a:off x="1899523" y="6613922"/>
            <a:ext cx="10831235" cy="6943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2142292" y="6767036"/>
            <a:ext cx="629960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3264932" y="6767036"/>
            <a:ext cx="1417915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endParaRPr lang="en-US" sz="1900" dirty="0"/>
          </a:p>
        </p:txBody>
      </p:sp>
      <p:sp>
        <p:nvSpPr>
          <p:cNvPr id="20" name="Text 18"/>
          <p:cNvSpPr/>
          <p:nvPr/>
        </p:nvSpPr>
        <p:spPr>
          <a:xfrm>
            <a:off x="5175528" y="6767036"/>
            <a:ext cx="2080736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endParaRPr lang="en-US" sz="1900" dirty="0"/>
          </a:p>
        </p:txBody>
      </p:sp>
      <p:sp>
        <p:nvSpPr>
          <p:cNvPr id="21" name="Text 19"/>
          <p:cNvSpPr/>
          <p:nvPr/>
        </p:nvSpPr>
        <p:spPr>
          <a:xfrm>
            <a:off x="7748945" y="6767036"/>
            <a:ext cx="1830586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endParaRPr lang="en-US" sz="1900" dirty="0"/>
          </a:p>
        </p:txBody>
      </p:sp>
      <p:sp>
        <p:nvSpPr>
          <p:cNvPr id="22" name="Text 20"/>
          <p:cNvSpPr/>
          <p:nvPr/>
        </p:nvSpPr>
        <p:spPr>
          <a:xfrm>
            <a:off x="10072211" y="6767036"/>
            <a:ext cx="2416016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110496" y="243840"/>
            <a:ext cx="12409289" cy="7758232"/>
          </a:xfrm>
          <a:prstGeom prst="roundRect">
            <a:avLst>
              <a:gd name="adj" fmla="val 7424"/>
            </a:avLst>
          </a:prstGeom>
          <a:solidFill>
            <a:srgbClr val="00002E">
              <a:alpha val="75000"/>
            </a:srgbClr>
          </a:solidFill>
          <a:ln w="5334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950482" y="903803"/>
            <a:ext cx="6278880" cy="705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Sequential Pseudo Code</a:t>
            </a:r>
            <a:endParaRPr lang="en-US" sz="4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0482" y="2239447"/>
            <a:ext cx="6429613" cy="42327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50482" y="6742152"/>
            <a:ext cx="6429613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3264" y="2239447"/>
            <a:ext cx="3714036" cy="39687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973264" y="6478072"/>
            <a:ext cx="3714036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627703" y="243840"/>
            <a:ext cx="11374993" cy="7764185"/>
          </a:xfrm>
          <a:prstGeom prst="roundRect">
            <a:avLst>
              <a:gd name="adj" fmla="val 6800"/>
            </a:avLst>
          </a:prstGeom>
          <a:solidFill>
            <a:srgbClr val="00002E">
              <a:alpha val="75000"/>
            </a:srgbClr>
          </a:solidFill>
          <a:ln w="5334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2397681" y="848797"/>
            <a:ext cx="5176361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Output for n=4</a:t>
            </a:r>
            <a:endParaRPr lang="en-US" sz="40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7681" y="1935837"/>
            <a:ext cx="9835039" cy="48678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397681" y="7051119"/>
            <a:ext cx="983503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55953" y="243840"/>
            <a:ext cx="12718375" cy="7743468"/>
          </a:xfrm>
          <a:prstGeom prst="roundRect">
            <a:avLst>
              <a:gd name="adj" fmla="val 7624"/>
            </a:avLst>
          </a:prstGeom>
          <a:solidFill>
            <a:srgbClr val="00002E">
              <a:alpha val="75000"/>
            </a:srgbClr>
          </a:solidFill>
          <a:ln w="6096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816775" y="920234"/>
            <a:ext cx="6034207" cy="723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5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output for n=4 to n=15</a:t>
            </a:r>
            <a:endParaRPr lang="en-US" sz="4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6775" y="2135505"/>
            <a:ext cx="10996732" cy="450520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16775" y="6917412"/>
            <a:ext cx="10996732" cy="393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32378" y="1305997"/>
            <a:ext cx="12765524" cy="5617488"/>
          </a:xfrm>
          <a:prstGeom prst="roundRect">
            <a:avLst>
              <a:gd name="adj" fmla="val 10548"/>
            </a:avLst>
          </a:prstGeom>
          <a:solidFill>
            <a:srgbClr val="00002E">
              <a:alpha val="75000"/>
            </a:srgbClr>
          </a:solidFill>
          <a:ln w="6096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796415" y="1984891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D742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Complexity </a:t>
            </a:r>
            <a:endParaRPr lang="en-US" sz="4550" dirty="0"/>
          </a:p>
        </p:txBody>
      </p:sp>
      <p:sp>
        <p:nvSpPr>
          <p:cNvPr id="4" name="Text 2"/>
          <p:cNvSpPr/>
          <p:nvPr/>
        </p:nvSpPr>
        <p:spPr>
          <a:xfrm>
            <a:off x="1796415" y="3328035"/>
            <a:ext cx="3485436" cy="435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FFA44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Time Complexity</a:t>
            </a:r>
            <a:pPr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</a:t>
            </a:r>
            <a:endParaRPr lang="en-US" sz="2700" dirty="0"/>
          </a:p>
        </p:txBody>
      </p:sp>
      <p:sp>
        <p:nvSpPr>
          <p:cNvPr id="5" name="Text 3"/>
          <p:cNvSpPr/>
          <p:nvPr/>
        </p:nvSpPr>
        <p:spPr>
          <a:xfrm>
            <a:off x="2191345" y="4010382"/>
            <a:ext cx="48226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Backtracking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explores all possible placements of queens, leading to O(n!) recursive calls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2191345" y="5281851"/>
            <a:ext cx="48226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Safety checks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 each queen take O(n) time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2191345" y="5763220"/>
            <a:ext cx="48226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Overall Time Complexity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CC97B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O(n⋅n!)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810" y="3328035"/>
            <a:ext cx="3485436" cy="435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FFA44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Space Complexity</a:t>
            </a:r>
            <a:endParaRPr lang="en-US" sz="2700" dirty="0"/>
          </a:p>
        </p:txBody>
      </p:sp>
      <p:sp>
        <p:nvSpPr>
          <p:cNvPr id="9" name="Text 7"/>
          <p:cNvSpPr/>
          <p:nvPr/>
        </p:nvSpPr>
        <p:spPr>
          <a:xfrm>
            <a:off x="8018740" y="4010382"/>
            <a:ext cx="48226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Board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uses O(n^2) space for storing the queen placements.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018740" y="4886801"/>
            <a:ext cx="48226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Recursion Stack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depth is O(n).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018740" y="5368171"/>
            <a:ext cx="48226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Overall Space Complexity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CC97B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O(n^2)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517815" y="243840"/>
            <a:ext cx="9594652" cy="7793593"/>
          </a:xfrm>
          <a:prstGeom prst="roundRect">
            <a:avLst>
              <a:gd name="adj" fmla="val 5714"/>
            </a:avLst>
          </a:prstGeom>
          <a:solidFill>
            <a:srgbClr val="00002E">
              <a:alpha val="75000"/>
            </a:srgbClr>
          </a:solidFill>
          <a:ln w="45720">
            <a:solidFill>
              <a:srgbClr val="E6E6E6">
                <a:alpha val="25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3167182" y="754023"/>
            <a:ext cx="4366141" cy="545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Time Taken Vs N</a:t>
            </a:r>
            <a:endParaRPr lang="en-US" sz="3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67182" y="1670804"/>
            <a:ext cx="8295918" cy="53507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67182" y="7230308"/>
            <a:ext cx="8295918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2024-09-29T19:37:56Z</dcterms:created>
  <dcterms:modified xsi:type="dcterms:W3CDTF">2024-09-29T19:37:56Z</dcterms:modified>
</cp:coreProperties>
</file>